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9144000" cy="5143500"/>
  <p:notesSz cx="6858000" cy="9144000"/>
  <p:embeddedFontLst>
    <p:embeddedFont>
      <p:font typeface="Inter" panose="02000503000000020004"/>
      <p:regular r:id="rId18"/>
    </p:embeddedFont>
    <p:embeddedFont>
      <p:font typeface="Inter Black" panose="02000503000000020004"/>
      <p:regular r:id="rId19"/>
    </p:embeddedFont>
    <p:embeddedFont>
      <p:font typeface="Inter SemiBold" panose="02000503000000020004"/>
      <p:regular r:id="rId20"/>
    </p:embeddedFont>
    <p:embeddedFont>
      <p:font typeface="Inter Light" panose="02000503000000020004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57" userDrawn="1">
          <p15:clr>
            <a:srgbClr val="A4A3A4"/>
          </p15:clr>
        </p15:guide>
        <p15:guide id="2" pos="28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57"/>
        <p:guide pos="284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e3cb72c79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e3cb72c79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ae3cb72c79_0_3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ae3cb72c79_0_3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e3cb72c79_0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e3cb72c79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e3cb72c79_0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ae3cb72c79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e3cb72c79_0_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ae3cb72c79_0_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e3cb72c79_0_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e3cb72c79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e3cb72c79_0_10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ae3cb72c79_0_10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e3cb72c79_0_1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ae3cb72c79_0_1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e3cb72c79_0_18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e3cb72c79_0_18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ae3cb72c79_0_2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ae3cb72c79_0_2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0" y="1156200"/>
            <a:ext cx="4117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Inter Black" panose="02000503000000020004"/>
              <a:buNone/>
              <a:defRPr sz="3500" b="0"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type="subTitle" idx="1"/>
          </p:nvPr>
        </p:nvSpPr>
        <p:spPr>
          <a:xfrm>
            <a:off x="311700" y="2889725"/>
            <a:ext cx="38967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Inter SemiBold" panose="02000503000000020004"/>
              <a:buNone/>
              <a:defRPr sz="1700">
                <a:solidFill>
                  <a:srgbClr val="666666"/>
                </a:solidFill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9pPr>
          </a:lstStyle>
          <a:p/>
        </p:txBody>
      </p:sp>
      <p:grpSp>
        <p:nvGrpSpPr>
          <p:cNvPr id="58" name="Google Shape;58;p14"/>
          <p:cNvGrpSpPr/>
          <p:nvPr/>
        </p:nvGrpSpPr>
        <p:grpSpPr>
          <a:xfrm>
            <a:off x="4428950" y="0"/>
            <a:ext cx="4715052" cy="5103374"/>
            <a:chOff x="4428950" y="0"/>
            <a:chExt cx="4715052" cy="5103374"/>
          </a:xfrm>
        </p:grpSpPr>
        <p:pic>
          <p:nvPicPr>
            <p:cNvPr id="59" name="Google Shape;59;p14"/>
            <p:cNvPicPr preferRelativeResize="0"/>
            <p:nvPr/>
          </p:nvPicPr>
          <p:blipFill rotWithShape="1">
            <a:blip r:embed="rId2"/>
            <a:srcRect l="64633" r="2375"/>
            <a:stretch>
              <a:fillRect/>
            </a:stretch>
          </p:blipFill>
          <p:spPr>
            <a:xfrm>
              <a:off x="7188401" y="32700"/>
              <a:ext cx="1955601" cy="507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4"/>
            <p:cNvPicPr preferRelativeResize="0"/>
            <p:nvPr/>
          </p:nvPicPr>
          <p:blipFill rotWithShape="1">
            <a:blip r:embed="rId3"/>
            <a:srcRect l="8550"/>
            <a:stretch>
              <a:fillRect/>
            </a:stretch>
          </p:blipFill>
          <p:spPr>
            <a:xfrm>
              <a:off x="4428950" y="0"/>
              <a:ext cx="2671900" cy="50707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" name="Google Shape;61;p1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out picture">
  <p:cSld name="TITLE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4" name="Google Shape;64;p15"/>
          <p:cNvSpPr txBox="1"/>
          <p:nvPr>
            <p:ph type="ctrTitle"/>
          </p:nvPr>
        </p:nvSpPr>
        <p:spPr>
          <a:xfrm>
            <a:off x="311700" y="1156200"/>
            <a:ext cx="4117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Inter Black" panose="02000503000000020004"/>
              <a:buNone/>
              <a:defRPr sz="3500" b="0"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5" name="Google Shape;65;p15"/>
          <p:cNvSpPr txBox="1"/>
          <p:nvPr>
            <p:ph type="subTitle" idx="1"/>
          </p:nvPr>
        </p:nvSpPr>
        <p:spPr>
          <a:xfrm>
            <a:off x="311700" y="2889725"/>
            <a:ext cx="38967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Inter SemiBold" panose="02000503000000020004"/>
              <a:buNone/>
              <a:defRPr sz="1700">
                <a:solidFill>
                  <a:srgbClr val="666666"/>
                </a:solidFill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9pPr>
          </a:lstStyle>
          <a:p/>
        </p:txBody>
      </p:sp>
      <p:pic>
        <p:nvPicPr>
          <p:cNvPr id="66" name="Google Shape;66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0" y="0"/>
            <a:ext cx="9175200" cy="5159100"/>
          </a:xfrm>
          <a:prstGeom prst="rect">
            <a:avLst/>
          </a:prstGeom>
          <a:solidFill>
            <a:srgbClr val="FD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3300"/>
              <a:buFont typeface="Inter Black" panose="02000503000000020004"/>
              <a:buNone/>
              <a:defRPr sz="3300" b="0">
                <a:solidFill>
                  <a:srgbClr val="4D04C4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type="body" idx="1"/>
          </p:nvPr>
        </p:nvSpPr>
        <p:spPr>
          <a:xfrm>
            <a:off x="311700" y="1000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6" name="Google Shape;76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body" idx="1"/>
          </p:nvPr>
        </p:nvSpPr>
        <p:spPr>
          <a:xfrm>
            <a:off x="311700" y="10007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type="body" idx="2"/>
          </p:nvPr>
        </p:nvSpPr>
        <p:spPr>
          <a:xfrm>
            <a:off x="4832400" y="10007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2" name="Google Shape;82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6" name="Google Shape;86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out logo">
  <p:cSld name="CUSTOM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CF5E8"/>
              </a:highlight>
            </a:endParaRPr>
          </a:p>
        </p:txBody>
      </p:sp>
      <p:sp>
        <p:nvSpPr>
          <p:cNvPr id="91" name="Google Shape;91;p21"/>
          <p:cNvSpPr txBox="1"/>
          <p:nvPr>
            <p:ph type="title"/>
          </p:nvPr>
        </p:nvSpPr>
        <p:spPr>
          <a:xfrm>
            <a:off x="311700" y="1233175"/>
            <a:ext cx="39990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Font typeface="Inter" panose="02000503000000020004"/>
              <a:buNone/>
              <a:defRPr sz="4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Font typeface="Inter" panose="02000503000000020004"/>
              <a:buNone/>
              <a:defRPr sz="4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Font typeface="Inter" panose="02000503000000020004"/>
              <a:buNone/>
              <a:defRPr sz="4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Font typeface="Inter" panose="02000503000000020004"/>
              <a:buNone/>
              <a:defRPr sz="4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Font typeface="Inter" panose="02000503000000020004"/>
              <a:buNone/>
              <a:defRPr sz="4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Font typeface="Inter" panose="02000503000000020004"/>
              <a:buNone/>
              <a:defRPr sz="4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Font typeface="Inter" panose="02000503000000020004"/>
              <a:buNone/>
              <a:defRPr sz="4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Font typeface="Inter" panose="02000503000000020004"/>
              <a:buNone/>
              <a:defRPr sz="4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type="subTitle" idx="1"/>
          </p:nvPr>
        </p:nvSpPr>
        <p:spPr>
          <a:xfrm>
            <a:off x="311700" y="2894875"/>
            <a:ext cx="3999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21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95" name="Google Shape;95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of presentation slide">
  <p:cSld name="BLANK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00" name="Google Shape;100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58300" y="2198301"/>
            <a:ext cx="2827402" cy="746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 panose="02000503000000020004"/>
              <a:buNone/>
              <a:defRPr sz="28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3" name="Google Shape;53;p1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 panose="02000503000000020004"/>
              <a:buChar char="●"/>
              <a:defRPr sz="13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marL="914400" lvl="1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 panose="02000503000000020004"/>
              <a:buChar char="○"/>
              <a:def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marL="1371600" lvl="2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 panose="02000503000000020004"/>
              <a:buChar char="■"/>
              <a:def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marL="1828800" lvl="3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 panose="02000503000000020004"/>
              <a:buChar char="●"/>
              <a:def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marL="2286000" lvl="4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 panose="02000503000000020004"/>
              <a:buChar char="○"/>
              <a:def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marL="2743200" lvl="5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 panose="02000503000000020004"/>
              <a:buChar char="■"/>
              <a:def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marL="3200400" lvl="6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 panose="02000503000000020004"/>
              <a:buChar char="●"/>
              <a:def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marL="3657600" lvl="7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 panose="02000503000000020004"/>
              <a:buChar char="○"/>
              <a:def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marL="4114800" lvl="8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 panose="02000503000000020004"/>
              <a:buChar char="■"/>
              <a:def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15.xml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15.xml"/><Relationship Id="rId11" Type="http://schemas.openxmlformats.org/officeDocument/2006/relationships/image" Target="../media/image31.png"/><Relationship Id="rId10" Type="http://schemas.openxmlformats.org/officeDocument/2006/relationships/image" Target="../media/image23.pn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3.png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Relationship Id="rId3" Type="http://schemas.openxmlformats.org/officeDocument/2006/relationships/image" Target="../media/image16.png"/><Relationship Id="rId2" Type="http://schemas.openxmlformats.org/officeDocument/2006/relationships/image" Target="../media/image33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5.xml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type="ctrTitle"/>
          </p:nvPr>
        </p:nvSpPr>
        <p:spPr>
          <a:xfrm>
            <a:off x="311700" y="1156200"/>
            <a:ext cx="4117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Finance KPIs - data sources</a:t>
            </a:r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type="title"/>
          </p:nvPr>
        </p:nvSpPr>
        <p:spPr>
          <a:xfrm>
            <a:off x="311700" y="1003275"/>
            <a:ext cx="8520600" cy="20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 instructions: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4D04C4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4D04C4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4D04C4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To complete this challenge, you need to </a:t>
            </a:r>
            <a:r>
              <a:rPr lang="en-GB" sz="1000" b="1" u="sng">
                <a:solidFill>
                  <a:srgbClr val="4D04C4"/>
                </a:solidFill>
                <a:highlight>
                  <a:schemeClr val="lt1"/>
                </a:highlight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make a copy of these slides in your own Drive (File &gt; Make a copy &gt; Entire presentation ). </a:t>
            </a:r>
            <a:endParaRPr sz="1000" b="1" u="sng">
              <a:solidFill>
                <a:srgbClr val="4D04C4"/>
              </a:solidFill>
              <a:highlight>
                <a:schemeClr val="lt1"/>
              </a:highlight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u="sng">
              <a:solidFill>
                <a:srgbClr val="4D04C4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Y</a:t>
            </a:r>
            <a:r>
              <a:rPr lang="en-GB" sz="1000" b="1">
                <a:solidFill>
                  <a:srgbClr val="4D04C4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ou will find 3 diagrams representing different business models. On each diagram, you need to determine the data necessary to </a:t>
            </a:r>
            <a:endParaRPr sz="1000" b="1">
              <a:solidFill>
                <a:srgbClr val="4D04C4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4D04C4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calculate the KPIs and determine their position in the business chain. Write the required data sources in the orange boxes 		</a:t>
            </a:r>
            <a:endParaRPr sz="10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4D04C4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on the slides. </a:t>
            </a:r>
            <a:endParaRPr sz="1000" b="1">
              <a:solidFill>
                <a:srgbClr val="4D04C4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4D04C4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11" name="Google Shape;111;p25"/>
          <p:cNvSpPr/>
          <p:nvPr/>
        </p:nvSpPr>
        <p:spPr>
          <a:xfrm>
            <a:off x="8030576" y="2293650"/>
            <a:ext cx="5001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i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Finance</a:t>
            </a:r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body" idx="1"/>
          </p:nvPr>
        </p:nvSpPr>
        <p:spPr>
          <a:xfrm>
            <a:off x="311700" y="1000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" name="Google Shape;122;p27"/>
          <p:cNvSpPr txBox="1"/>
          <p:nvPr/>
        </p:nvSpPr>
        <p:spPr>
          <a:xfrm>
            <a:off x="311700" y="83375"/>
            <a:ext cx="847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4D04C4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Lecture reminder: objectives of the finance team - order model</a:t>
            </a:r>
            <a:endParaRPr sz="2100" b="1">
              <a:solidFill>
                <a:srgbClr val="4D04C4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23" name="Google Shape;123;p27"/>
          <p:cNvSpPr/>
          <p:nvPr/>
        </p:nvSpPr>
        <p:spPr>
          <a:xfrm>
            <a:off x="336875" y="847400"/>
            <a:ext cx="8273100" cy="600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D04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5001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Ensure the company is financially healthy, with sufficient cash flow and profitability</a:t>
            </a:r>
            <a:endParaRPr sz="110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336875" y="847388"/>
            <a:ext cx="1320900" cy="600000"/>
          </a:xfrm>
          <a:prstGeom prst="roundRect">
            <a:avLst>
              <a:gd name="adj" fmla="val 16667"/>
            </a:avLst>
          </a:prstGeom>
          <a:solidFill>
            <a:srgbClr val="4D04C4"/>
          </a:solidFill>
          <a:ln w="19050" cap="flat" cmpd="sng">
            <a:solidFill>
              <a:srgbClr val="4D04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9FA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Mission</a:t>
            </a:r>
            <a:endParaRPr>
              <a:solidFill>
                <a:srgbClr val="F8F9FA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125" name="Google Shape;125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1075" y="993276"/>
            <a:ext cx="308250" cy="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7"/>
          <p:cNvSpPr/>
          <p:nvPr/>
        </p:nvSpPr>
        <p:spPr>
          <a:xfrm>
            <a:off x="336875" y="1549472"/>
            <a:ext cx="8273100" cy="600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D04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5001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Manage the company’s financial statements</a:t>
            </a:r>
            <a:endParaRPr sz="11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135001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Monitor the profitability, financial and cash-in/cash-out performance, with reliable data</a:t>
            </a:r>
            <a:endParaRPr sz="11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135001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Optimize the cost structure</a:t>
            </a:r>
            <a:endParaRPr sz="110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27" name="Google Shape;127;p27"/>
          <p:cNvSpPr/>
          <p:nvPr/>
        </p:nvSpPr>
        <p:spPr>
          <a:xfrm>
            <a:off x="336875" y="1549472"/>
            <a:ext cx="1320900" cy="600000"/>
          </a:xfrm>
          <a:prstGeom prst="roundRect">
            <a:avLst>
              <a:gd name="adj" fmla="val 16667"/>
            </a:avLst>
          </a:prstGeom>
          <a:solidFill>
            <a:srgbClr val="4D04C4"/>
          </a:solidFill>
          <a:ln w="19050" cap="flat" cmpd="sng">
            <a:solidFill>
              <a:srgbClr val="4D04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Data use</a:t>
            </a:r>
            <a:endParaRPr sz="1300">
              <a:solidFill>
                <a:srgbClr val="F8F9FA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28" name="Google Shape;128;p27"/>
          <p:cNvSpPr/>
          <p:nvPr/>
        </p:nvSpPr>
        <p:spPr>
          <a:xfrm>
            <a:off x="336875" y="2251556"/>
            <a:ext cx="1320900" cy="1252500"/>
          </a:xfrm>
          <a:prstGeom prst="roundRect">
            <a:avLst>
              <a:gd name="adj" fmla="val 8152"/>
            </a:avLst>
          </a:prstGeom>
          <a:solidFill>
            <a:srgbClr val="8E7CC3"/>
          </a:solidFill>
          <a:ln w="1905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How to measure:</a:t>
            </a:r>
            <a:endParaRPr sz="1300">
              <a:solidFill>
                <a:srgbClr val="F8F9FA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KPIs</a:t>
            </a:r>
            <a:endParaRPr sz="1300">
              <a:solidFill>
                <a:srgbClr val="F8F9FA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29" name="Google Shape;129;p27"/>
          <p:cNvSpPr/>
          <p:nvPr/>
        </p:nvSpPr>
        <p:spPr>
          <a:xfrm>
            <a:off x="336875" y="3708225"/>
            <a:ext cx="1320900" cy="6000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19050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Examples of sources</a:t>
            </a:r>
            <a:endParaRPr sz="1300">
              <a:solidFill>
                <a:srgbClr val="666666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cxnSp>
        <p:nvCxnSpPr>
          <p:cNvPr id="130" name="Google Shape;130;p27"/>
          <p:cNvCxnSpPr/>
          <p:nvPr/>
        </p:nvCxnSpPr>
        <p:spPr>
          <a:xfrm>
            <a:off x="400800" y="3606141"/>
            <a:ext cx="81591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31" name="Google Shape;131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1988" y="1680504"/>
            <a:ext cx="308250" cy="30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8325" y="2477132"/>
            <a:ext cx="308250" cy="25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7"/>
          <p:cNvSpPr/>
          <p:nvPr/>
        </p:nvSpPr>
        <p:spPr>
          <a:xfrm>
            <a:off x="1927625" y="2815375"/>
            <a:ext cx="1230900" cy="6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Turnover</a:t>
            </a:r>
            <a:endParaRPr sz="12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3290488" y="2815375"/>
            <a:ext cx="1230900" cy="6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rgbClr val="000000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Orders,</a:t>
            </a:r>
            <a:endParaRPr sz="120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Average basket</a:t>
            </a:r>
            <a:endParaRPr sz="12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35" name="Google Shape;135;p27"/>
          <p:cNvSpPr/>
          <p:nvPr/>
        </p:nvSpPr>
        <p:spPr>
          <a:xfrm>
            <a:off x="4653350" y="2815375"/>
            <a:ext cx="1230900" cy="6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Purchase price,</a:t>
            </a:r>
            <a:endParaRPr sz="12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Operations costs</a:t>
            </a:r>
            <a:endParaRPr sz="12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6016213" y="2815375"/>
            <a:ext cx="1230900" cy="6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Ads costs</a:t>
            </a:r>
            <a:endParaRPr sz="12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7379075" y="2815375"/>
            <a:ext cx="1230900" cy="6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Gross margin, Operating margin rate</a:t>
            </a:r>
            <a:endParaRPr sz="12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340700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27"/>
          <p:cNvGrpSpPr/>
          <p:nvPr/>
        </p:nvGrpSpPr>
        <p:grpSpPr>
          <a:xfrm>
            <a:off x="1927625" y="3708125"/>
            <a:ext cx="1230900" cy="357000"/>
            <a:chOff x="2059600" y="4065200"/>
            <a:chExt cx="1230900" cy="357000"/>
          </a:xfrm>
        </p:grpSpPr>
        <p:sp>
          <p:nvSpPr>
            <p:cNvPr id="140" name="Google Shape;140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432000" tIns="91425" rIns="18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Sales</a:t>
              </a:r>
              <a:endPara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pic>
          <p:nvPicPr>
            <p:cNvPr id="141" name="Google Shape;141;p27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27"/>
          <p:cNvGrpSpPr/>
          <p:nvPr/>
        </p:nvGrpSpPr>
        <p:grpSpPr>
          <a:xfrm>
            <a:off x="4653350" y="4319500"/>
            <a:ext cx="1230900" cy="357000"/>
            <a:chOff x="2059600" y="4065200"/>
            <a:chExt cx="1230900" cy="357000"/>
          </a:xfrm>
        </p:grpSpPr>
        <p:sp>
          <p:nvSpPr>
            <p:cNvPr id="143" name="Google Shape;143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432000" tIns="91425" rIns="18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Operations costs</a:t>
              </a:r>
              <a:endPara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pic>
          <p:nvPicPr>
            <p:cNvPr id="144" name="Google Shape;144;p27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" name="Google Shape;145;p27"/>
          <p:cNvGrpSpPr/>
          <p:nvPr/>
        </p:nvGrpSpPr>
        <p:grpSpPr>
          <a:xfrm>
            <a:off x="4653350" y="3708125"/>
            <a:ext cx="1230900" cy="357000"/>
            <a:chOff x="2059600" y="4065200"/>
            <a:chExt cx="1230900" cy="357000"/>
          </a:xfrm>
        </p:grpSpPr>
        <p:sp>
          <p:nvSpPr>
            <p:cNvPr id="146" name="Google Shape;146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432000" tIns="91425" rIns="18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Purchasing costs</a:t>
              </a:r>
              <a:endPara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pic>
          <p:nvPicPr>
            <p:cNvPr id="147" name="Google Shape;147;p27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" name="Google Shape;148;p27"/>
          <p:cNvGrpSpPr/>
          <p:nvPr/>
        </p:nvGrpSpPr>
        <p:grpSpPr>
          <a:xfrm>
            <a:off x="3290488" y="3708125"/>
            <a:ext cx="1230900" cy="357000"/>
            <a:chOff x="2059600" y="4065200"/>
            <a:chExt cx="1230900" cy="357000"/>
          </a:xfrm>
        </p:grpSpPr>
        <p:sp>
          <p:nvSpPr>
            <p:cNvPr id="149" name="Google Shape;149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432000" tIns="91425" rIns="18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Sales</a:t>
              </a:r>
              <a:endPara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pic>
          <p:nvPicPr>
            <p:cNvPr id="150" name="Google Shape;150;p27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" name="Google Shape;151;p27"/>
          <p:cNvGrpSpPr/>
          <p:nvPr/>
        </p:nvGrpSpPr>
        <p:grpSpPr>
          <a:xfrm>
            <a:off x="6016188" y="3708125"/>
            <a:ext cx="1230900" cy="357000"/>
            <a:chOff x="2059600" y="4065200"/>
            <a:chExt cx="1230900" cy="357000"/>
          </a:xfrm>
        </p:grpSpPr>
        <p:sp>
          <p:nvSpPr>
            <p:cNvPr id="152" name="Google Shape;152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432000" tIns="91425" rIns="18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Ads costs</a:t>
              </a:r>
              <a:endPara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pic>
          <p:nvPicPr>
            <p:cNvPr id="153" name="Google Shape;153;p27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27"/>
          <p:cNvGrpSpPr/>
          <p:nvPr/>
        </p:nvGrpSpPr>
        <p:grpSpPr>
          <a:xfrm>
            <a:off x="7379038" y="3708125"/>
            <a:ext cx="1230900" cy="357000"/>
            <a:chOff x="2059600" y="4065200"/>
            <a:chExt cx="1230900" cy="357000"/>
          </a:xfrm>
        </p:grpSpPr>
        <p:sp>
          <p:nvSpPr>
            <p:cNvPr id="155" name="Google Shape;155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432000" tIns="91425" rIns="18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Refunds</a:t>
              </a:r>
              <a:endPara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pic>
          <p:nvPicPr>
            <p:cNvPr id="156" name="Google Shape;156;p27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p27"/>
          <p:cNvSpPr/>
          <p:nvPr/>
        </p:nvSpPr>
        <p:spPr>
          <a:xfrm>
            <a:off x="2340700" y="4065125"/>
            <a:ext cx="635100" cy="1500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Cash-in</a:t>
            </a:r>
            <a:endParaRPr sz="1000">
              <a:solidFill>
                <a:srgbClr val="FFFFF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5066450" y="4065125"/>
            <a:ext cx="635100" cy="1500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Cash-out</a:t>
            </a:r>
            <a:endParaRPr sz="1000">
              <a:solidFill>
                <a:srgbClr val="FFFFF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3703575" y="4065125"/>
            <a:ext cx="635100" cy="1500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Cash-in</a:t>
            </a:r>
            <a:endParaRPr sz="1000">
              <a:solidFill>
                <a:srgbClr val="FFFFF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5066450" y="4695515"/>
            <a:ext cx="635100" cy="1500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Cash-out</a:t>
            </a:r>
            <a:endParaRPr sz="1000">
              <a:solidFill>
                <a:srgbClr val="FFFFF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6429325" y="4065125"/>
            <a:ext cx="635100" cy="1500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Cash-out</a:t>
            </a:r>
            <a:endParaRPr sz="1000">
              <a:solidFill>
                <a:srgbClr val="FFFFF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7792200" y="4065125"/>
            <a:ext cx="635100" cy="1500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Cash-out</a:t>
            </a:r>
            <a:endParaRPr sz="1000">
              <a:solidFill>
                <a:srgbClr val="FFFFF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703562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5066413" y="2404050"/>
            <a:ext cx="404774" cy="40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429287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792150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/>
          <p:nvPr/>
        </p:nvSpPr>
        <p:spPr>
          <a:xfrm>
            <a:off x="336875" y="847400"/>
            <a:ext cx="8273100" cy="600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D04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5001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Ensure the company is financially healthy, with sufficient cash flow and profitability</a:t>
            </a:r>
            <a:endParaRPr sz="1100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336875" y="847388"/>
            <a:ext cx="1320900" cy="600000"/>
          </a:xfrm>
          <a:prstGeom prst="roundRect">
            <a:avLst>
              <a:gd name="adj" fmla="val 16667"/>
            </a:avLst>
          </a:prstGeom>
          <a:solidFill>
            <a:srgbClr val="4D04C4"/>
          </a:solidFill>
          <a:ln w="19050" cap="flat" cmpd="sng">
            <a:solidFill>
              <a:srgbClr val="4D04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9FA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Mission</a:t>
            </a:r>
            <a:endParaRPr>
              <a:solidFill>
                <a:srgbClr val="F8F9FA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1075" y="993276"/>
            <a:ext cx="308250" cy="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/>
          <p:nvPr/>
        </p:nvSpPr>
        <p:spPr>
          <a:xfrm>
            <a:off x="336875" y="1549472"/>
            <a:ext cx="8273100" cy="600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D04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5001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Manage the company’s financial statements</a:t>
            </a:r>
            <a:endParaRPr sz="11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135001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Monitor the profitability, financial and cash-in/cash-out performance, with reliable data</a:t>
            </a:r>
            <a:endParaRPr sz="11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135001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Optimize the cost structure</a:t>
            </a:r>
            <a:endParaRPr sz="1100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336875" y="1549472"/>
            <a:ext cx="1320900" cy="600000"/>
          </a:xfrm>
          <a:prstGeom prst="roundRect">
            <a:avLst>
              <a:gd name="adj" fmla="val 16667"/>
            </a:avLst>
          </a:prstGeom>
          <a:solidFill>
            <a:srgbClr val="4D04C4"/>
          </a:solidFill>
          <a:ln w="19050" cap="flat" cmpd="sng">
            <a:solidFill>
              <a:srgbClr val="4D04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Data use</a:t>
            </a:r>
            <a:endParaRPr sz="1300">
              <a:solidFill>
                <a:srgbClr val="F8F9FA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336875" y="2251556"/>
            <a:ext cx="1320900" cy="1252500"/>
          </a:xfrm>
          <a:prstGeom prst="roundRect">
            <a:avLst>
              <a:gd name="adj" fmla="val 8152"/>
            </a:avLst>
          </a:prstGeom>
          <a:solidFill>
            <a:srgbClr val="8E7CC3"/>
          </a:solidFill>
          <a:ln w="1905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How to measure:</a:t>
            </a:r>
            <a:endParaRPr sz="1300">
              <a:solidFill>
                <a:srgbClr val="F8F9FA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KPIs</a:t>
            </a:r>
            <a:endParaRPr sz="1300">
              <a:solidFill>
                <a:srgbClr val="F8F9FA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336875" y="3708225"/>
            <a:ext cx="1320900" cy="6000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19050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Examples of sources</a:t>
            </a:r>
            <a:endParaRPr sz="1300">
              <a:solidFill>
                <a:srgbClr val="666666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cxnSp>
        <p:nvCxnSpPr>
          <p:cNvPr id="178" name="Google Shape;178;p28"/>
          <p:cNvCxnSpPr/>
          <p:nvPr/>
        </p:nvCxnSpPr>
        <p:spPr>
          <a:xfrm>
            <a:off x="400800" y="3606141"/>
            <a:ext cx="815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79" name="Google Shape;179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1988" y="1680504"/>
            <a:ext cx="308250" cy="30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8325" y="2477132"/>
            <a:ext cx="308250" cy="25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/>
          <p:nvPr/>
        </p:nvSpPr>
        <p:spPr>
          <a:xfrm>
            <a:off x="1927625" y="2815375"/>
            <a:ext cx="1230900" cy="6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Annual Recurring Revenue</a:t>
            </a:r>
            <a:endParaRPr sz="12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3290488" y="2815375"/>
            <a:ext cx="1230900" cy="6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Monthly Recurring Revenue</a:t>
            </a:r>
            <a:endParaRPr sz="12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4653350" y="2815375"/>
            <a:ext cx="1230900" cy="6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Payroll</a:t>
            </a:r>
            <a:endParaRPr sz="12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6016213" y="2815375"/>
            <a:ext cx="1230900" cy="6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Inventory Turnover</a:t>
            </a:r>
            <a:endParaRPr sz="12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7379075" y="2815375"/>
            <a:ext cx="1230900" cy="6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Gross margin, Operating margin rate</a:t>
            </a:r>
            <a:endParaRPr sz="12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340700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28"/>
          <p:cNvGrpSpPr/>
          <p:nvPr/>
        </p:nvGrpSpPr>
        <p:grpSpPr>
          <a:xfrm>
            <a:off x="1927625" y="3708125"/>
            <a:ext cx="1320900" cy="357000"/>
            <a:chOff x="2059600" y="4065200"/>
            <a:chExt cx="1320900" cy="357000"/>
          </a:xfrm>
        </p:grpSpPr>
        <p:sp>
          <p:nvSpPr>
            <p:cNvPr id="188" name="Google Shape;188;p28"/>
            <p:cNvSpPr/>
            <p:nvPr/>
          </p:nvSpPr>
          <p:spPr>
            <a:xfrm>
              <a:off x="2059600" y="4065200"/>
              <a:ext cx="13209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432000" tIns="91425" rIns="18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Subscriptions</a:t>
              </a:r>
              <a:endPara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pic>
          <p:nvPicPr>
            <p:cNvPr id="189" name="Google Shape;189;p28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p28"/>
          <p:cNvGrpSpPr/>
          <p:nvPr/>
        </p:nvGrpSpPr>
        <p:grpSpPr>
          <a:xfrm>
            <a:off x="4653350" y="3708125"/>
            <a:ext cx="1230900" cy="357000"/>
            <a:chOff x="2059600" y="4065200"/>
            <a:chExt cx="1230900" cy="357000"/>
          </a:xfrm>
        </p:grpSpPr>
        <p:sp>
          <p:nvSpPr>
            <p:cNvPr id="191" name="Google Shape;191;p28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432000" tIns="91425" rIns="18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Operations costs</a:t>
              </a:r>
              <a:endPara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pic>
          <p:nvPicPr>
            <p:cNvPr id="192" name="Google Shape;192;p28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" name="Google Shape;193;p28"/>
          <p:cNvGrpSpPr/>
          <p:nvPr/>
        </p:nvGrpSpPr>
        <p:grpSpPr>
          <a:xfrm>
            <a:off x="3290501" y="3708125"/>
            <a:ext cx="1320900" cy="357000"/>
            <a:chOff x="2059613" y="4065200"/>
            <a:chExt cx="1320900" cy="357000"/>
          </a:xfrm>
        </p:grpSpPr>
        <p:sp>
          <p:nvSpPr>
            <p:cNvPr id="194" name="Google Shape;194;p28"/>
            <p:cNvSpPr/>
            <p:nvPr/>
          </p:nvSpPr>
          <p:spPr>
            <a:xfrm>
              <a:off x="2059613" y="4065200"/>
              <a:ext cx="13209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432000" tIns="91425" rIns="18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GB" sz="1000">
                  <a:solidFill>
                    <a:schemeClr val="dk1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Subscriptions</a:t>
              </a:r>
              <a:endPara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pic>
          <p:nvPicPr>
            <p:cNvPr id="195" name="Google Shape;195;p28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" name="Google Shape;196;p28"/>
          <p:cNvGrpSpPr/>
          <p:nvPr/>
        </p:nvGrpSpPr>
        <p:grpSpPr>
          <a:xfrm>
            <a:off x="6016188" y="3708125"/>
            <a:ext cx="1230900" cy="357000"/>
            <a:chOff x="2059600" y="4065200"/>
            <a:chExt cx="1230900" cy="357000"/>
          </a:xfrm>
        </p:grpSpPr>
        <p:sp>
          <p:nvSpPr>
            <p:cNvPr id="197" name="Google Shape;197;p28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432000" tIns="91425" rIns="18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Storage costs</a:t>
              </a:r>
              <a:endPara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pic>
          <p:nvPicPr>
            <p:cNvPr id="198" name="Google Shape;198;p28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28"/>
          <p:cNvSpPr/>
          <p:nvPr/>
        </p:nvSpPr>
        <p:spPr>
          <a:xfrm>
            <a:off x="2340700" y="4065125"/>
            <a:ext cx="635100" cy="1500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Cash-in</a:t>
            </a:r>
            <a:endParaRPr sz="100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5066450" y="4065125"/>
            <a:ext cx="635100" cy="1500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Cash-out</a:t>
            </a:r>
            <a:endParaRPr sz="100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3703575" y="4065125"/>
            <a:ext cx="635100" cy="1500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Cash-in</a:t>
            </a:r>
            <a:endParaRPr sz="100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6429325" y="4065125"/>
            <a:ext cx="635100" cy="1500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Cash-out</a:t>
            </a:r>
            <a:endParaRPr sz="100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792150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03562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5066438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429288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>
          <a:xfrm>
            <a:off x="311700" y="83375"/>
            <a:ext cx="847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4D04C4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Lecture reminder: objectives of the finance team - subscription model</a:t>
            </a:r>
            <a:endParaRPr sz="2100" b="1">
              <a:solidFill>
                <a:srgbClr val="4D04C4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Finance</a:t>
            </a:r>
            <a:endParaRPr lang="en-GB"/>
          </a:p>
        </p:txBody>
      </p:sp>
      <p:sp>
        <p:nvSpPr>
          <p:cNvPr id="213" name="Google Shape;213;p29"/>
          <p:cNvSpPr txBox="1"/>
          <p:nvPr>
            <p:ph type="body" idx="1"/>
          </p:nvPr>
        </p:nvSpPr>
        <p:spPr>
          <a:xfrm>
            <a:off x="311700" y="1000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D04C4"/>
                </a:solidFill>
              </a:rPr>
              <a:t>Let's focus on the primary data usage: </a:t>
            </a:r>
            <a:r>
              <a:rPr lang="en-GB" sz="1000" b="1">
                <a:solidFill>
                  <a:srgbClr val="4D04C4"/>
                </a:solidFill>
              </a:rPr>
              <a:t>financial management</a:t>
            </a:r>
            <a:r>
              <a:rPr lang="en-GB" sz="1000">
                <a:solidFill>
                  <a:srgbClr val="4D04C4"/>
                </a:solidFill>
              </a:rPr>
              <a:t>.</a:t>
            </a:r>
            <a:endParaRPr sz="1000">
              <a:solidFill>
                <a:srgbClr val="4D04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000">
              <a:solidFill>
                <a:srgbClr val="4D04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rgbClr val="4D04C4"/>
                </a:solidFill>
              </a:rPr>
              <a:t>The objective is to gather all the costs and revenues associated with the company's operations to track profitability over time.</a:t>
            </a:r>
            <a:endParaRPr sz="1000">
              <a:solidFill>
                <a:srgbClr val="4D04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D04C4"/>
                </a:solidFill>
              </a:rPr>
              <a:t>For each of the following business models, identify the data required to calculate finance KPIs.</a:t>
            </a:r>
            <a:endParaRPr sz="1000">
              <a:solidFill>
                <a:srgbClr val="4D04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000">
              <a:solidFill>
                <a:srgbClr val="4D04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4D04C4"/>
                </a:solidFill>
              </a:rPr>
              <a:t>At which stage of the business value chain would you find them? Write the data source in the orange boxes 		on your own slides.</a:t>
            </a:r>
            <a:endParaRPr>
              <a:solidFill>
                <a:srgbClr val="4D04C4"/>
              </a:solidFill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7145626" y="1903000"/>
            <a:ext cx="5001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i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E-commerce Model</a:t>
            </a:r>
            <a:endParaRPr lang="en-GB"/>
          </a:p>
        </p:txBody>
      </p:sp>
      <p:sp>
        <p:nvSpPr>
          <p:cNvPr id="220" name="Google Shape;220;p30"/>
          <p:cNvSpPr/>
          <p:nvPr/>
        </p:nvSpPr>
        <p:spPr>
          <a:xfrm rot="-5400000">
            <a:off x="-45575" y="1326851"/>
            <a:ext cx="13422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36A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Activity model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1" name="Google Shape;221;p30"/>
          <p:cNvSpPr/>
          <p:nvPr/>
        </p:nvSpPr>
        <p:spPr>
          <a:xfrm rot="-5400000">
            <a:off x="378325" y="2304000"/>
            <a:ext cx="4944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Data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2" name="Google Shape;222;p30"/>
          <p:cNvSpPr/>
          <p:nvPr/>
        </p:nvSpPr>
        <p:spPr>
          <a:xfrm rot="-5400000">
            <a:off x="273775" y="2961483"/>
            <a:ext cx="7035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Service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3" name="Google Shape;223;p30"/>
          <p:cNvSpPr/>
          <p:nvPr/>
        </p:nvSpPr>
        <p:spPr>
          <a:xfrm rot="-5400000">
            <a:off x="165025" y="3830900"/>
            <a:ext cx="9210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Use Case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4" name="Google Shape;224;p30"/>
          <p:cNvSpPr/>
          <p:nvPr/>
        </p:nvSpPr>
        <p:spPr>
          <a:xfrm>
            <a:off x="961875" y="2793575"/>
            <a:ext cx="11301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Media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25" name="Google Shape;225;p30"/>
          <p:cNvSpPr/>
          <p:nvPr/>
        </p:nvSpPr>
        <p:spPr>
          <a:xfrm>
            <a:off x="1747585" y="3116551"/>
            <a:ext cx="12288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Traffic Management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2370126" y="2793575"/>
            <a:ext cx="13599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CRM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27" name="Google Shape;227;p30"/>
          <p:cNvSpPr/>
          <p:nvPr/>
        </p:nvSpPr>
        <p:spPr>
          <a:xfrm>
            <a:off x="3780785" y="3116550"/>
            <a:ext cx="11106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Purchase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4097350" y="2793575"/>
            <a:ext cx="18033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Marketing </a:t>
            </a:r>
            <a:r>
              <a:rPr lang="en-GB" sz="700" i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(com’, pricing and commercial animation)</a:t>
            </a:r>
            <a:endParaRPr sz="700" i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29" name="Google Shape;229;p30"/>
          <p:cNvSpPr/>
          <p:nvPr/>
        </p:nvSpPr>
        <p:spPr>
          <a:xfrm>
            <a:off x="6268125" y="2793575"/>
            <a:ext cx="14367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Operation team </a:t>
            </a:r>
            <a:r>
              <a:rPr lang="en-GB" sz="700" i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(logistic and shipping)</a:t>
            </a:r>
            <a:endParaRPr sz="700" i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30" name="Google Shape;230;p30"/>
          <p:cNvSpPr/>
          <p:nvPr/>
        </p:nvSpPr>
        <p:spPr>
          <a:xfrm>
            <a:off x="7411125" y="3120038"/>
            <a:ext cx="14367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Customer service</a:t>
            </a:r>
            <a:endParaRPr sz="700" i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31" name="Google Shape;231;p30"/>
          <p:cNvSpPr/>
          <p:nvPr/>
        </p:nvSpPr>
        <p:spPr>
          <a:xfrm>
            <a:off x="3970075" y="3568600"/>
            <a:ext cx="13323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Business activity monitoring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3055675" y="4025800"/>
            <a:ext cx="13323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Inventory management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233" name="Google Shape;233;p30"/>
          <p:cNvSpPr/>
          <p:nvPr/>
        </p:nvSpPr>
        <p:spPr>
          <a:xfrm>
            <a:off x="5722675" y="3568600"/>
            <a:ext cx="14688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Delivery tracking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6713275" y="4025800"/>
            <a:ext cx="14688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Customers satisfaction analysis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2423300" y="3568600"/>
            <a:ext cx="12630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Customers base animation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975025" y="3568600"/>
            <a:ext cx="11874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Ads campaigns reporting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1239400" y="4025800"/>
            <a:ext cx="12630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Traffic  optimisation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1139450" y="3116550"/>
            <a:ext cx="5652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IT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39" name="Google Shape;239;p30"/>
          <p:cNvSpPr/>
          <p:nvPr/>
        </p:nvSpPr>
        <p:spPr>
          <a:xfrm>
            <a:off x="871400" y="684450"/>
            <a:ext cx="8099400" cy="3821700"/>
          </a:xfrm>
          <a:prstGeom prst="roundRect">
            <a:avLst>
              <a:gd name="adj" fmla="val 2910"/>
            </a:avLst>
          </a:prstGeom>
          <a:solidFill>
            <a:srgbClr val="FFFFFF">
              <a:alpha val="7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0" name="Google Shape;240;p30"/>
          <p:cNvSpPr/>
          <p:nvPr/>
        </p:nvSpPr>
        <p:spPr>
          <a:xfrm>
            <a:off x="4896525" y="3116550"/>
            <a:ext cx="13323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Finance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4655875" y="4025800"/>
            <a:ext cx="14688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Financial profitability reports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grpSp>
        <p:nvGrpSpPr>
          <p:cNvPr id="242" name="Google Shape;242;p30"/>
          <p:cNvGrpSpPr/>
          <p:nvPr/>
        </p:nvGrpSpPr>
        <p:grpSpPr>
          <a:xfrm>
            <a:off x="1409324" y="1835000"/>
            <a:ext cx="653414" cy="506218"/>
            <a:chOff x="1409375" y="1833600"/>
            <a:chExt cx="576000" cy="446400"/>
          </a:xfrm>
        </p:grpSpPr>
        <p:sp>
          <p:nvSpPr>
            <p:cNvPr id="243" name="Google Shape;243;p30"/>
            <p:cNvSpPr/>
            <p:nvPr/>
          </p:nvSpPr>
          <p:spPr>
            <a:xfrm>
              <a:off x="1409375" y="1833600"/>
              <a:ext cx="576000" cy="446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6A9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18000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              </a:t>
              </a:r>
              <a:endParaRPr sz="8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Traffic</a:t>
              </a:r>
              <a:endParaRPr sz="9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</p:txBody>
        </p:sp>
        <p:pic>
          <p:nvPicPr>
            <p:cNvPr id="244" name="Google Shape;244;p30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1558775" y="1865459"/>
              <a:ext cx="277199" cy="2482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" name="Google Shape;245;p30"/>
          <p:cNvGrpSpPr/>
          <p:nvPr/>
        </p:nvGrpSpPr>
        <p:grpSpPr>
          <a:xfrm>
            <a:off x="2807914" y="1835340"/>
            <a:ext cx="502312" cy="506218"/>
            <a:chOff x="2421279" y="1833900"/>
            <a:chExt cx="442800" cy="446400"/>
          </a:xfrm>
        </p:grpSpPr>
        <p:sp>
          <p:nvSpPr>
            <p:cNvPr id="246" name="Google Shape;246;p30"/>
            <p:cNvSpPr/>
            <p:nvPr/>
          </p:nvSpPr>
          <p:spPr>
            <a:xfrm>
              <a:off x="2421279" y="1833900"/>
              <a:ext cx="442800" cy="446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6A9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18000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  </a:t>
              </a:r>
              <a:endParaRPr sz="9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User</a:t>
              </a:r>
              <a:endParaRPr sz="9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</p:txBody>
        </p:sp>
        <p:pic>
          <p:nvPicPr>
            <p:cNvPr id="247" name="Google Shape;247;p30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2530772" y="1881351"/>
              <a:ext cx="223800" cy="2004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Google Shape;248;p30"/>
          <p:cNvGrpSpPr/>
          <p:nvPr/>
        </p:nvGrpSpPr>
        <p:grpSpPr>
          <a:xfrm>
            <a:off x="4033445" y="1834995"/>
            <a:ext cx="642524" cy="506218"/>
            <a:chOff x="3299983" y="1833596"/>
            <a:chExt cx="566400" cy="446400"/>
          </a:xfrm>
        </p:grpSpPr>
        <p:sp>
          <p:nvSpPr>
            <p:cNvPr id="249" name="Google Shape;249;p30"/>
            <p:cNvSpPr/>
            <p:nvPr/>
          </p:nvSpPr>
          <p:spPr>
            <a:xfrm>
              <a:off x="3299983" y="1833596"/>
              <a:ext cx="566400" cy="446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6A9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1800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Products</a:t>
              </a:r>
              <a:endParaRPr sz="9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</p:txBody>
        </p:sp>
        <p:pic>
          <p:nvPicPr>
            <p:cNvPr id="250" name="Google Shape;250;p30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452533" y="1864596"/>
              <a:ext cx="261300" cy="234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51" name="Google Shape;251;p30"/>
          <p:cNvCxnSpPr>
            <a:stCxn id="252" idx="3"/>
            <a:endCxn id="243" idx="0"/>
          </p:cNvCxnSpPr>
          <p:nvPr/>
        </p:nvCxnSpPr>
        <p:spPr>
          <a:xfrm>
            <a:off x="1522300" y="1357580"/>
            <a:ext cx="213600" cy="477300"/>
          </a:xfrm>
          <a:prstGeom prst="bentConnector2">
            <a:avLst/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3" name="Google Shape;253;p30"/>
          <p:cNvCxnSpPr>
            <a:stCxn id="243" idx="3"/>
            <a:endCxn id="246" idx="1"/>
          </p:cNvCxnSpPr>
          <p:nvPr/>
        </p:nvCxnSpPr>
        <p:spPr>
          <a:xfrm>
            <a:off x="2062739" y="2088108"/>
            <a:ext cx="745200" cy="6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4" name="Google Shape;254;p30"/>
          <p:cNvCxnSpPr>
            <a:stCxn id="249" idx="3"/>
            <a:endCxn id="255" idx="1"/>
          </p:cNvCxnSpPr>
          <p:nvPr/>
        </p:nvCxnSpPr>
        <p:spPr>
          <a:xfrm>
            <a:off x="4675969" y="2088104"/>
            <a:ext cx="7143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6" name="Google Shape;256;p30"/>
          <p:cNvCxnSpPr>
            <a:stCxn id="255" idx="3"/>
            <a:endCxn id="257" idx="1"/>
          </p:cNvCxnSpPr>
          <p:nvPr/>
        </p:nvCxnSpPr>
        <p:spPr>
          <a:xfrm>
            <a:off x="5900777" y="2088104"/>
            <a:ext cx="718800" cy="6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8" name="Google Shape;258;p30"/>
          <p:cNvCxnSpPr>
            <a:stCxn id="259" idx="2"/>
            <a:endCxn id="249" idx="0"/>
          </p:cNvCxnSpPr>
          <p:nvPr/>
        </p:nvCxnSpPr>
        <p:spPr>
          <a:xfrm rot="-5400000" flipH="1">
            <a:off x="4242207" y="1721887"/>
            <a:ext cx="2256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0" name="Google Shape;260;p30"/>
          <p:cNvCxnSpPr>
            <a:stCxn id="261" idx="2"/>
            <a:endCxn id="262" idx="0"/>
          </p:cNvCxnSpPr>
          <p:nvPr/>
        </p:nvCxnSpPr>
        <p:spPr>
          <a:xfrm rot="-5400000" flipH="1">
            <a:off x="8189230" y="1721925"/>
            <a:ext cx="225300" cy="600"/>
          </a:xfrm>
          <a:prstGeom prst="bentConnector3">
            <a:avLst>
              <a:gd name="adj1" fmla="val 50028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63" name="Google Shape;263;p30"/>
          <p:cNvCxnSpPr>
            <a:stCxn id="257" idx="3"/>
            <a:endCxn id="262" idx="1"/>
          </p:cNvCxnSpPr>
          <p:nvPr/>
        </p:nvCxnSpPr>
        <p:spPr>
          <a:xfrm>
            <a:off x="7227450" y="2088104"/>
            <a:ext cx="730800" cy="6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64" name="Google Shape;264;p30"/>
          <p:cNvGrpSpPr/>
          <p:nvPr/>
        </p:nvGrpSpPr>
        <p:grpSpPr>
          <a:xfrm>
            <a:off x="2809021" y="1105402"/>
            <a:ext cx="500098" cy="503986"/>
            <a:chOff x="2421008" y="1104725"/>
            <a:chExt cx="442800" cy="446400"/>
          </a:xfrm>
        </p:grpSpPr>
        <p:sp>
          <p:nvSpPr>
            <p:cNvPr id="265" name="Google Shape;265;p30"/>
            <p:cNvSpPr/>
            <p:nvPr/>
          </p:nvSpPr>
          <p:spPr>
            <a:xfrm>
              <a:off x="2421008" y="1104725"/>
              <a:ext cx="442800" cy="446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6A9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18000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  </a:t>
              </a:r>
              <a:endParaRPr sz="9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Mail</a:t>
              </a:r>
              <a:endParaRPr sz="9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</p:txBody>
        </p:sp>
        <p:pic>
          <p:nvPicPr>
            <p:cNvPr id="266" name="Google Shape;266;p30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2511362" y="1154833"/>
              <a:ext cx="262080" cy="234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30"/>
          <p:cNvSpPr/>
          <p:nvPr/>
        </p:nvSpPr>
        <p:spPr>
          <a:xfrm>
            <a:off x="1409325" y="2366850"/>
            <a:ext cx="6534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SERVER COST 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2811145" y="791210"/>
            <a:ext cx="763270" cy="27813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MARKETING COST 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cxnSp>
        <p:nvCxnSpPr>
          <p:cNvPr id="269" name="Google Shape;269;p30"/>
          <p:cNvCxnSpPr>
            <a:stCxn id="265" idx="2"/>
            <a:endCxn id="246" idx="0"/>
          </p:cNvCxnSpPr>
          <p:nvPr/>
        </p:nvCxnSpPr>
        <p:spPr>
          <a:xfrm rot="-5400000" flipH="1">
            <a:off x="2946420" y="1722038"/>
            <a:ext cx="225900" cy="600"/>
          </a:xfrm>
          <a:prstGeom prst="bentConnector3">
            <a:avLst>
              <a:gd name="adj1" fmla="val 50011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Google Shape;270;p30"/>
          <p:cNvCxnSpPr>
            <a:stCxn id="246" idx="3"/>
            <a:endCxn id="249" idx="1"/>
          </p:cNvCxnSpPr>
          <p:nvPr/>
        </p:nvCxnSpPr>
        <p:spPr>
          <a:xfrm>
            <a:off x="3310227" y="2088448"/>
            <a:ext cx="723300" cy="6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1" name="Google Shape;271;p30"/>
          <p:cNvSpPr/>
          <p:nvPr/>
        </p:nvSpPr>
        <p:spPr>
          <a:xfrm>
            <a:off x="2809020" y="2366850"/>
            <a:ext cx="5001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i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72" name="Google Shape;272;p30"/>
          <p:cNvSpPr/>
          <p:nvPr/>
        </p:nvSpPr>
        <p:spPr>
          <a:xfrm>
            <a:off x="4034307" y="2370138"/>
            <a:ext cx="640800" cy="2715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STORAGE COST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grpSp>
        <p:nvGrpSpPr>
          <p:cNvPr id="273" name="Google Shape;273;p30"/>
          <p:cNvGrpSpPr/>
          <p:nvPr/>
        </p:nvGrpSpPr>
        <p:grpSpPr>
          <a:xfrm>
            <a:off x="7958375" y="1835003"/>
            <a:ext cx="686410" cy="809947"/>
            <a:chOff x="7958375" y="1835003"/>
            <a:chExt cx="686410" cy="809947"/>
          </a:xfrm>
        </p:grpSpPr>
        <p:sp>
          <p:nvSpPr>
            <p:cNvPr id="262" name="Google Shape;262;p30"/>
            <p:cNvSpPr/>
            <p:nvPr/>
          </p:nvSpPr>
          <p:spPr>
            <a:xfrm>
              <a:off x="7958385" y="1835003"/>
              <a:ext cx="686400" cy="5061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6A9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         </a:t>
              </a:r>
              <a:endParaRPr sz="8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Customer</a:t>
              </a:r>
              <a:endParaRPr sz="8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relations</a:t>
              </a:r>
              <a:endParaRPr sz="8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7958375" y="2366850"/>
              <a:ext cx="686400" cy="278100"/>
            </a:xfrm>
            <a:prstGeom prst="roundRect">
              <a:avLst>
                <a:gd name="adj" fmla="val 16667"/>
              </a:avLst>
            </a:prstGeom>
            <a:solidFill>
              <a:srgbClr val="FF965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00" i="1">
                  <a:solidFill>
                    <a:schemeClr val="tx1"/>
                  </a:solidFill>
                  <a:latin typeface="Arial" panose="020B0604020202020204" pitchFamily="34" charset="0"/>
                  <a:ea typeface="Inter" panose="02000503000000020004"/>
                  <a:cs typeface="Arial" panose="020B0604020202020204" pitchFamily="34" charset="0"/>
                  <a:sym typeface="Inter" panose="02000503000000020004"/>
                </a:rPr>
                <a:t>CUSTOMERS</a:t>
              </a:r>
              <a:endPara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endParaRPr>
            </a:p>
          </p:txBody>
        </p:sp>
        <p:pic>
          <p:nvPicPr>
            <p:cNvPr id="275" name="Google Shape;275;p30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8171975" y="1846400"/>
              <a:ext cx="259200" cy="25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30"/>
          <p:cNvSpPr/>
          <p:nvPr/>
        </p:nvSpPr>
        <p:spPr>
          <a:xfrm>
            <a:off x="1099300" y="1106180"/>
            <a:ext cx="423000" cy="502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18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  </a:t>
            </a:r>
            <a:endParaRPr sz="9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Ads</a:t>
            </a:r>
            <a:endParaRPr sz="9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1099300" y="807025"/>
            <a:ext cx="423000" cy="278100"/>
          </a:xfrm>
          <a:prstGeom prst="roundRect">
            <a:avLst>
              <a:gd name="adj" fmla="val 16667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+mj-lt"/>
                <a:ea typeface="Inter" panose="02000503000000020004"/>
                <a:cs typeface="+mj-lt"/>
                <a:sym typeface="Inter" panose="02000503000000020004"/>
              </a:rPr>
              <a:t>ADS COST</a:t>
            </a:r>
            <a:endParaRPr lang="fr-FR" sz="1000" i="1">
              <a:solidFill>
                <a:schemeClr val="tx1"/>
              </a:solidFill>
              <a:latin typeface="+mj-lt"/>
              <a:ea typeface="Inter" panose="02000503000000020004"/>
              <a:cs typeface="+mj-lt"/>
              <a:sym typeface="Inter" panose="02000503000000020004"/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187608" y="1136165"/>
            <a:ext cx="261300" cy="2613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30"/>
          <p:cNvGrpSpPr/>
          <p:nvPr/>
        </p:nvGrpSpPr>
        <p:grpSpPr>
          <a:xfrm>
            <a:off x="4069081" y="1105402"/>
            <a:ext cx="571251" cy="503986"/>
            <a:chOff x="3331330" y="1109034"/>
            <a:chExt cx="505800" cy="446400"/>
          </a:xfrm>
        </p:grpSpPr>
        <p:sp>
          <p:nvSpPr>
            <p:cNvPr id="259" name="Google Shape;259;p30"/>
            <p:cNvSpPr/>
            <p:nvPr/>
          </p:nvSpPr>
          <p:spPr>
            <a:xfrm>
              <a:off x="3331330" y="1109034"/>
              <a:ext cx="505800" cy="446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6A9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1800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Supply</a:t>
              </a:r>
              <a:endParaRPr sz="8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</p:txBody>
        </p:sp>
        <p:pic>
          <p:nvPicPr>
            <p:cNvPr id="279" name="Google Shape;279;p30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>
              <a:off x="3451872" y="1157750"/>
              <a:ext cx="264741" cy="2361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0" name="Google Shape;280;p30"/>
          <p:cNvSpPr/>
          <p:nvPr/>
        </p:nvSpPr>
        <p:spPr>
          <a:xfrm>
            <a:off x="4072255" y="791210"/>
            <a:ext cx="819150" cy="27813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purchasing cost</a:t>
            </a:r>
            <a:endParaRPr lang="fr-FR" sz="1000" i="1">
              <a:solidFill>
                <a:schemeClr val="tx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5390302" y="1841459"/>
            <a:ext cx="510476" cy="493290"/>
            <a:chOff x="4302288" y="1839296"/>
            <a:chExt cx="431400" cy="435000"/>
          </a:xfrm>
        </p:grpSpPr>
        <p:sp>
          <p:nvSpPr>
            <p:cNvPr id="255" name="Google Shape;255;p30"/>
            <p:cNvSpPr/>
            <p:nvPr/>
          </p:nvSpPr>
          <p:spPr>
            <a:xfrm>
              <a:off x="4302288" y="1839296"/>
              <a:ext cx="431400" cy="4350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6A9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1800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Order</a:t>
              </a:r>
              <a:endParaRPr sz="9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</p:txBody>
        </p:sp>
        <p:pic>
          <p:nvPicPr>
            <p:cNvPr id="282" name="Google Shape;282;p30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>
              <a:off x="4393687" y="1851496"/>
              <a:ext cx="248595" cy="252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83" name="Google Shape;283;p30"/>
          <p:cNvCxnSpPr>
            <a:stCxn id="284" idx="2"/>
            <a:endCxn id="255" idx="0"/>
          </p:cNvCxnSpPr>
          <p:nvPr/>
        </p:nvCxnSpPr>
        <p:spPr>
          <a:xfrm rot="-5400000" flipH="1">
            <a:off x="5537843" y="1733116"/>
            <a:ext cx="216000" cy="600"/>
          </a:xfrm>
          <a:prstGeom prst="bentConnector3">
            <a:avLst>
              <a:gd name="adj1" fmla="val 50010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85" name="Google Shape;285;p30"/>
          <p:cNvGrpSpPr/>
          <p:nvPr/>
        </p:nvGrpSpPr>
        <p:grpSpPr>
          <a:xfrm>
            <a:off x="5355675" y="807025"/>
            <a:ext cx="579728" cy="818391"/>
            <a:chOff x="5355675" y="807025"/>
            <a:chExt cx="579728" cy="818391"/>
          </a:xfrm>
        </p:grpSpPr>
        <p:grpSp>
          <p:nvGrpSpPr>
            <p:cNvPr id="286" name="Google Shape;286;p30"/>
            <p:cNvGrpSpPr/>
            <p:nvPr/>
          </p:nvGrpSpPr>
          <p:grpSpPr>
            <a:xfrm>
              <a:off x="5355682" y="1121430"/>
              <a:ext cx="579721" cy="503986"/>
              <a:chOff x="4341447" y="1073795"/>
              <a:chExt cx="513300" cy="446400"/>
            </a:xfrm>
          </p:grpSpPr>
          <p:sp>
            <p:nvSpPr>
              <p:cNvPr id="284" name="Google Shape;284;p30"/>
              <p:cNvSpPr/>
              <p:nvPr/>
            </p:nvSpPr>
            <p:spPr>
              <a:xfrm>
                <a:off x="4341447" y="1073795"/>
                <a:ext cx="513300" cy="446400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rgbClr val="36A98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91425" rIns="0" bIns="18000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rgbClr val="36A987"/>
                    </a:solidFill>
                    <a:latin typeface="Inter Light" panose="02000503000000020004"/>
                    <a:ea typeface="Inter Light" panose="02000503000000020004"/>
                    <a:cs typeface="Inter Light" panose="02000503000000020004"/>
                    <a:sym typeface="Inter Light" panose="02000503000000020004"/>
                  </a:rPr>
                  <a:t>Payment</a:t>
                </a:r>
                <a:endParaRPr sz="9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endParaRPr>
              </a:p>
            </p:txBody>
          </p:sp>
          <p:pic>
            <p:nvPicPr>
              <p:cNvPr id="287" name="Google Shape;287;p30"/>
              <p:cNvPicPr preferRelativeResize="0"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86127" y="1124243"/>
                <a:ext cx="230278" cy="2060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8" name="Google Shape;288;p30"/>
            <p:cNvSpPr/>
            <p:nvPr/>
          </p:nvSpPr>
          <p:spPr>
            <a:xfrm>
              <a:off x="5355675" y="807025"/>
              <a:ext cx="579600" cy="278100"/>
            </a:xfrm>
            <a:prstGeom prst="roundRect">
              <a:avLst>
                <a:gd name="adj" fmla="val 16667"/>
              </a:avLst>
            </a:prstGeom>
            <a:solidFill>
              <a:srgbClr val="FF965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00" i="1">
                  <a:solidFill>
                    <a:schemeClr val="tx1"/>
                  </a:solidFill>
                  <a:latin typeface="Arial" panose="020B0604020202020204" pitchFamily="34" charset="0"/>
                  <a:ea typeface="Inter" panose="02000503000000020004"/>
                  <a:cs typeface="Arial" panose="020B0604020202020204" pitchFamily="34" charset="0"/>
                  <a:sym typeface="Inter" panose="02000503000000020004"/>
                </a:rPr>
                <a:t>REVENUE</a:t>
              </a:r>
              <a:endPara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endParaRPr>
            </a:p>
          </p:txBody>
        </p:sp>
      </p:grpSp>
      <p:sp>
        <p:nvSpPr>
          <p:cNvPr id="289" name="Google Shape;289;p30"/>
          <p:cNvSpPr/>
          <p:nvPr/>
        </p:nvSpPr>
        <p:spPr>
          <a:xfrm>
            <a:off x="5388139" y="2366850"/>
            <a:ext cx="5148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SALES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grpSp>
        <p:nvGrpSpPr>
          <p:cNvPr id="290" name="Google Shape;290;p30"/>
          <p:cNvGrpSpPr/>
          <p:nvPr/>
        </p:nvGrpSpPr>
        <p:grpSpPr>
          <a:xfrm>
            <a:off x="6619639" y="1823141"/>
            <a:ext cx="607812" cy="514159"/>
            <a:chOff x="6210596" y="1823143"/>
            <a:chExt cx="535800" cy="453403"/>
          </a:xfrm>
        </p:grpSpPr>
        <p:sp>
          <p:nvSpPr>
            <p:cNvPr id="257" name="Google Shape;257;p30"/>
            <p:cNvSpPr/>
            <p:nvPr/>
          </p:nvSpPr>
          <p:spPr>
            <a:xfrm>
              <a:off x="6210596" y="1837046"/>
              <a:ext cx="535800" cy="43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6A9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1800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Shipping</a:t>
              </a:r>
              <a:endParaRPr sz="9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</p:txBody>
        </p:sp>
        <p:pic>
          <p:nvPicPr>
            <p:cNvPr id="291" name="Google Shape;291;p30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6314299" y="1823143"/>
              <a:ext cx="296910" cy="3169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30"/>
          <p:cNvSpPr/>
          <p:nvPr/>
        </p:nvSpPr>
        <p:spPr>
          <a:xfrm>
            <a:off x="6619550" y="2366850"/>
            <a:ext cx="6078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Operation cost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grpSp>
        <p:nvGrpSpPr>
          <p:cNvPr id="293" name="Google Shape;293;p30"/>
          <p:cNvGrpSpPr/>
          <p:nvPr/>
        </p:nvGrpSpPr>
        <p:grpSpPr>
          <a:xfrm>
            <a:off x="8010838" y="1105589"/>
            <a:ext cx="581485" cy="503986"/>
            <a:chOff x="7263443" y="1109017"/>
            <a:chExt cx="442800" cy="446400"/>
          </a:xfrm>
        </p:grpSpPr>
        <p:sp>
          <p:nvSpPr>
            <p:cNvPr id="261" name="Google Shape;261;p30"/>
            <p:cNvSpPr/>
            <p:nvPr/>
          </p:nvSpPr>
          <p:spPr>
            <a:xfrm>
              <a:off x="7263443" y="1109017"/>
              <a:ext cx="442800" cy="446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6A9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1800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Refunds</a:t>
              </a:r>
              <a:endParaRPr sz="8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</p:txBody>
        </p:sp>
        <p:pic>
          <p:nvPicPr>
            <p:cNvPr id="294" name="Google Shape;294;p30"/>
            <p:cNvPicPr preferRelativeResize="0"/>
            <p:nvPr/>
          </p:nvPicPr>
          <p:blipFill>
            <a:blip r:embed="rId11"/>
            <a:stretch>
              <a:fillRect/>
            </a:stretch>
          </p:blipFill>
          <p:spPr>
            <a:xfrm>
              <a:off x="7369557" y="1165351"/>
              <a:ext cx="200927" cy="2335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30"/>
          <p:cNvSpPr/>
          <p:nvPr/>
        </p:nvSpPr>
        <p:spPr>
          <a:xfrm>
            <a:off x="8010851" y="791100"/>
            <a:ext cx="5652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REFUNDS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/>
          <p:nvPr/>
        </p:nvSpPr>
        <p:spPr>
          <a:xfrm>
            <a:off x="6574050" y="2793575"/>
            <a:ext cx="17403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Customer success/care</a:t>
            </a:r>
            <a:endParaRPr sz="700" i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01" name="Google Shape;301;p31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Industry Model</a:t>
            </a:r>
            <a:endParaRPr sz="1900" b="0" i="1"/>
          </a:p>
        </p:txBody>
      </p:sp>
      <p:sp>
        <p:nvSpPr>
          <p:cNvPr id="302" name="Google Shape;302;p31"/>
          <p:cNvSpPr/>
          <p:nvPr/>
        </p:nvSpPr>
        <p:spPr>
          <a:xfrm rot="-5400000">
            <a:off x="378325" y="2304000"/>
            <a:ext cx="4944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Data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03" name="Google Shape;303;p31"/>
          <p:cNvSpPr/>
          <p:nvPr/>
        </p:nvSpPr>
        <p:spPr>
          <a:xfrm rot="-5400000">
            <a:off x="273775" y="2961483"/>
            <a:ext cx="7035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Service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04" name="Google Shape;304;p31"/>
          <p:cNvSpPr/>
          <p:nvPr/>
        </p:nvSpPr>
        <p:spPr>
          <a:xfrm rot="-5400000">
            <a:off x="165025" y="3830900"/>
            <a:ext cx="9210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Use Case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942350" y="3120050"/>
            <a:ext cx="11301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Purchase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1596650" y="2793575"/>
            <a:ext cx="12144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Research &amp; Development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07" name="Google Shape;307;p31"/>
          <p:cNvSpPr/>
          <p:nvPr/>
        </p:nvSpPr>
        <p:spPr>
          <a:xfrm>
            <a:off x="2496600" y="3116550"/>
            <a:ext cx="12144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Operation team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08" name="Google Shape;308;p31"/>
          <p:cNvSpPr/>
          <p:nvPr/>
        </p:nvSpPr>
        <p:spPr>
          <a:xfrm>
            <a:off x="2825351" y="2793575"/>
            <a:ext cx="13323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Human resources</a:t>
            </a:r>
            <a:endParaRPr sz="700" i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3762475" y="3120050"/>
            <a:ext cx="11844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Media</a:t>
            </a:r>
            <a:endParaRPr sz="700" i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10" name="Google Shape;310;p31"/>
          <p:cNvSpPr/>
          <p:nvPr/>
        </p:nvSpPr>
        <p:spPr>
          <a:xfrm>
            <a:off x="2903275" y="3568600"/>
            <a:ext cx="10257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Capacity planning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11" name="Google Shape;311;p31"/>
          <p:cNvSpPr/>
          <p:nvPr/>
        </p:nvSpPr>
        <p:spPr>
          <a:xfrm>
            <a:off x="2674675" y="4025800"/>
            <a:ext cx="13323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Production reporting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4046275" y="3568600"/>
            <a:ext cx="11844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Campaign optimisation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13" name="Google Shape;313;p31"/>
          <p:cNvSpPr/>
          <p:nvPr/>
        </p:nvSpPr>
        <p:spPr>
          <a:xfrm>
            <a:off x="4579675" y="4025800"/>
            <a:ext cx="12951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Lead funnel monitoring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14" name="Google Shape;314;p31"/>
          <p:cNvSpPr/>
          <p:nvPr/>
        </p:nvSpPr>
        <p:spPr>
          <a:xfrm>
            <a:off x="1585100" y="3568600"/>
            <a:ext cx="12144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Predictive maintenance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1010800" y="4025800"/>
            <a:ext cx="12630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Inventory management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4951675" y="3120050"/>
            <a:ext cx="14943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Sales</a:t>
            </a:r>
            <a:endParaRPr sz="700" i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17" name="Google Shape;317;p31"/>
          <p:cNvSpPr/>
          <p:nvPr/>
        </p:nvSpPr>
        <p:spPr>
          <a:xfrm>
            <a:off x="7018075" y="3568600"/>
            <a:ext cx="14688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Customers satisfaction monitoring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18" name="Google Shape;318;p31"/>
          <p:cNvSpPr/>
          <p:nvPr/>
        </p:nvSpPr>
        <p:spPr>
          <a:xfrm rot="-5400000">
            <a:off x="-45575" y="1326851"/>
            <a:ext cx="13422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36A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Activity model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856475" y="658900"/>
            <a:ext cx="7814100" cy="3819900"/>
          </a:xfrm>
          <a:prstGeom prst="roundRect">
            <a:avLst>
              <a:gd name="adj" fmla="val 2910"/>
            </a:avLst>
          </a:prstGeom>
          <a:solidFill>
            <a:srgbClr val="FFFFFF">
              <a:alpha val="7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0" name="Google Shape;320;p31"/>
          <p:cNvSpPr/>
          <p:nvPr/>
        </p:nvSpPr>
        <p:spPr>
          <a:xfrm>
            <a:off x="4661625" y="2793575"/>
            <a:ext cx="12144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Finance</a:t>
            </a:r>
            <a:endParaRPr sz="700" i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5334267" y="3568600"/>
            <a:ext cx="11844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FInancial management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2070280" y="1038373"/>
            <a:ext cx="6156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R&amp;D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cxnSp>
        <p:nvCxnSpPr>
          <p:cNvPr id="323" name="Google Shape;323;p31"/>
          <p:cNvCxnSpPr>
            <a:stCxn id="324" idx="3"/>
            <a:endCxn id="325" idx="1"/>
          </p:cNvCxnSpPr>
          <p:nvPr/>
        </p:nvCxnSpPr>
        <p:spPr>
          <a:xfrm>
            <a:off x="1900775" y="2048170"/>
            <a:ext cx="962100" cy="12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6" name="Google Shape;326;p31"/>
          <p:cNvCxnSpPr>
            <a:stCxn id="325" idx="3"/>
            <a:endCxn id="327" idx="1"/>
          </p:cNvCxnSpPr>
          <p:nvPr/>
        </p:nvCxnSpPr>
        <p:spPr>
          <a:xfrm>
            <a:off x="3720237" y="2049273"/>
            <a:ext cx="1266900" cy="6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8" name="Google Shape;328;p31"/>
          <p:cNvCxnSpPr>
            <a:stCxn id="329" idx="2"/>
            <a:endCxn id="327" idx="1"/>
          </p:cNvCxnSpPr>
          <p:nvPr/>
        </p:nvCxnSpPr>
        <p:spPr>
          <a:xfrm rot="-5400000" flipH="1">
            <a:off x="4447959" y="1510273"/>
            <a:ext cx="474600" cy="603600"/>
          </a:xfrm>
          <a:prstGeom prst="bentConnector2">
            <a:avLst/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30" name="Google Shape;330;p31"/>
          <p:cNvCxnSpPr>
            <a:stCxn id="322" idx="2"/>
            <a:endCxn id="325" idx="1"/>
          </p:cNvCxnSpPr>
          <p:nvPr/>
        </p:nvCxnSpPr>
        <p:spPr>
          <a:xfrm rot="-5400000" flipH="1">
            <a:off x="2383180" y="1569673"/>
            <a:ext cx="474600" cy="484800"/>
          </a:xfrm>
          <a:prstGeom prst="bentConnector2">
            <a:avLst/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31"/>
          <p:cNvSpPr/>
          <p:nvPr/>
        </p:nvSpPr>
        <p:spPr>
          <a:xfrm>
            <a:off x="2070275" y="724300"/>
            <a:ext cx="6156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R&amp;D COST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pic>
        <p:nvPicPr>
          <p:cNvPr id="332" name="Google Shape;332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36773" y="1080097"/>
            <a:ext cx="282600" cy="24546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1"/>
          <p:cNvSpPr/>
          <p:nvPr/>
        </p:nvSpPr>
        <p:spPr>
          <a:xfrm>
            <a:off x="6301541" y="1779970"/>
            <a:ext cx="5994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              </a:t>
            </a:r>
            <a:endParaRPr sz="12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Client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34" name="Google Shape;334;p31"/>
          <p:cNvSpPr/>
          <p:nvPr/>
        </p:nvSpPr>
        <p:spPr>
          <a:xfrm>
            <a:off x="6286175" y="2352869"/>
            <a:ext cx="6300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i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35" name="Google Shape;335;p3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46032" y="1835775"/>
            <a:ext cx="310418" cy="2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1"/>
          <p:cNvSpPr/>
          <p:nvPr/>
        </p:nvSpPr>
        <p:spPr>
          <a:xfrm>
            <a:off x="7368263" y="1779975"/>
            <a:ext cx="8280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Customer</a:t>
            </a:r>
            <a:endParaRPr sz="8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relations</a:t>
            </a:r>
            <a:endParaRPr sz="8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37" name="Google Shape;337;p31"/>
          <p:cNvSpPr/>
          <p:nvPr/>
        </p:nvSpPr>
        <p:spPr>
          <a:xfrm>
            <a:off x="7374950" y="2352250"/>
            <a:ext cx="8280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i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38" name="Google Shape;338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652675" y="1795082"/>
            <a:ext cx="259200" cy="25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31"/>
          <p:cNvCxnSpPr>
            <a:stCxn id="333" idx="3"/>
            <a:endCxn id="336" idx="1"/>
          </p:cNvCxnSpPr>
          <p:nvPr/>
        </p:nvCxnSpPr>
        <p:spPr>
          <a:xfrm>
            <a:off x="6900941" y="2048170"/>
            <a:ext cx="467400" cy="6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40" name="Google Shape;340;p31"/>
          <p:cNvSpPr/>
          <p:nvPr/>
        </p:nvSpPr>
        <p:spPr>
          <a:xfrm>
            <a:off x="6293455" y="1109537"/>
            <a:ext cx="615600" cy="46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Mail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6293450" y="795463"/>
            <a:ext cx="6156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MARKETING COST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pic>
        <p:nvPicPr>
          <p:cNvPr id="342" name="Google Shape;342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470200" y="1133649"/>
            <a:ext cx="282600" cy="252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31"/>
          <p:cNvCxnSpPr>
            <a:stCxn id="340" idx="2"/>
            <a:endCxn id="333" idx="0"/>
          </p:cNvCxnSpPr>
          <p:nvPr/>
        </p:nvCxnSpPr>
        <p:spPr>
          <a:xfrm rot="-5400000" flipH="1">
            <a:off x="6498505" y="1676687"/>
            <a:ext cx="206100" cy="600"/>
          </a:xfrm>
          <a:prstGeom prst="bentConnector3">
            <a:avLst>
              <a:gd name="adj1" fmla="val 49984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44" name="Google Shape;344;p31"/>
          <p:cNvCxnSpPr>
            <a:stCxn id="327" idx="3"/>
            <a:endCxn id="333" idx="1"/>
          </p:cNvCxnSpPr>
          <p:nvPr/>
        </p:nvCxnSpPr>
        <p:spPr>
          <a:xfrm rot="10800000" flipH="1">
            <a:off x="5635088" y="2048275"/>
            <a:ext cx="666600" cy="1200"/>
          </a:xfrm>
          <a:prstGeom prst="bentConnector3">
            <a:avLst>
              <a:gd name="adj1" fmla="val 49989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29" name="Google Shape;329;p31"/>
          <p:cNvSpPr/>
          <p:nvPr/>
        </p:nvSpPr>
        <p:spPr>
          <a:xfrm>
            <a:off x="4008909" y="1038373"/>
            <a:ext cx="7491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18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Ads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853698" y="1038376"/>
            <a:ext cx="8715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18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  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Recruitment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2846710" y="724300"/>
            <a:ext cx="8715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human ressource cost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cxnSp>
        <p:nvCxnSpPr>
          <p:cNvPr id="347" name="Google Shape;347;p31"/>
          <p:cNvCxnSpPr>
            <a:stCxn id="345" idx="2"/>
            <a:endCxn id="325" idx="0"/>
          </p:cNvCxnSpPr>
          <p:nvPr/>
        </p:nvCxnSpPr>
        <p:spPr>
          <a:xfrm rot="-5400000" flipH="1">
            <a:off x="3187298" y="1676925"/>
            <a:ext cx="206400" cy="2100"/>
          </a:xfrm>
          <a:prstGeom prst="bentConnector3">
            <a:avLst>
              <a:gd name="adj1" fmla="val 49975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48" name="Google Shape;348;p31"/>
          <p:cNvSpPr/>
          <p:nvPr/>
        </p:nvSpPr>
        <p:spPr>
          <a:xfrm>
            <a:off x="2875175" y="2354938"/>
            <a:ext cx="8574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operation cost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4012172" y="724300"/>
            <a:ext cx="7491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ads cost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sp>
        <p:nvSpPr>
          <p:cNvPr id="325" name="Google Shape;325;p31"/>
          <p:cNvSpPr/>
          <p:nvPr/>
        </p:nvSpPr>
        <p:spPr>
          <a:xfrm>
            <a:off x="2862837" y="1781073"/>
            <a:ext cx="8574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  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Production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pic>
        <p:nvPicPr>
          <p:cNvPr id="350" name="Google Shape;350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160900" y="1829974"/>
            <a:ext cx="261300" cy="297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165384" y="1078771"/>
            <a:ext cx="248100" cy="2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260796" y="1090626"/>
            <a:ext cx="261300" cy="26132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1"/>
          <p:cNvSpPr/>
          <p:nvPr/>
        </p:nvSpPr>
        <p:spPr>
          <a:xfrm>
            <a:off x="4971545" y="1038373"/>
            <a:ext cx="6768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18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Payment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54" name="Google Shape;354;p31"/>
          <p:cNvSpPr/>
          <p:nvPr/>
        </p:nvSpPr>
        <p:spPr>
          <a:xfrm>
            <a:off x="4974494" y="724300"/>
            <a:ext cx="6768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revenue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sp>
        <p:nvSpPr>
          <p:cNvPr id="327" name="Google Shape;327;p31"/>
          <p:cNvSpPr/>
          <p:nvPr/>
        </p:nvSpPr>
        <p:spPr>
          <a:xfrm>
            <a:off x="4987088" y="1781275"/>
            <a:ext cx="6480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Sales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55" name="Google Shape;355;p31"/>
          <p:cNvSpPr/>
          <p:nvPr/>
        </p:nvSpPr>
        <p:spPr>
          <a:xfrm>
            <a:off x="4993775" y="2353550"/>
            <a:ext cx="6480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COG cost of good sold 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pic>
        <p:nvPicPr>
          <p:cNvPr id="356" name="Google Shape;356;p3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149642" y="1841827"/>
            <a:ext cx="248100" cy="21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1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5356548" y="1815421"/>
            <a:ext cx="146800" cy="14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31"/>
          <p:cNvCxnSpPr>
            <a:stCxn id="353" idx="2"/>
            <a:endCxn id="327" idx="0"/>
          </p:cNvCxnSpPr>
          <p:nvPr/>
        </p:nvCxnSpPr>
        <p:spPr>
          <a:xfrm rot="-5400000" flipH="1">
            <a:off x="5207345" y="1677373"/>
            <a:ext cx="206400" cy="1200"/>
          </a:xfrm>
          <a:prstGeom prst="bentConnector3">
            <a:avLst>
              <a:gd name="adj1" fmla="val 50025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59" name="Google Shape;359;p31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5174076" y="1108861"/>
            <a:ext cx="248100" cy="22197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1"/>
          <p:cNvSpPr/>
          <p:nvPr/>
        </p:nvSpPr>
        <p:spPr>
          <a:xfrm>
            <a:off x="1198775" y="1779970"/>
            <a:ext cx="7020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              </a:t>
            </a:r>
            <a:endParaRPr sz="12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Supply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60" name="Google Shape;360;p31"/>
          <p:cNvSpPr/>
          <p:nvPr/>
        </p:nvSpPr>
        <p:spPr>
          <a:xfrm>
            <a:off x="1180775" y="2352869"/>
            <a:ext cx="7380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PURCHASE COST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pic>
        <p:nvPicPr>
          <p:cNvPr id="361" name="Google Shape;361;p31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1399550" y="1820345"/>
            <a:ext cx="297850" cy="2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SaaS Model</a:t>
            </a:r>
            <a:endParaRPr lang="en-GB"/>
          </a:p>
        </p:txBody>
      </p:sp>
      <p:sp>
        <p:nvSpPr>
          <p:cNvPr id="367" name="Google Shape;367;p32"/>
          <p:cNvSpPr/>
          <p:nvPr/>
        </p:nvSpPr>
        <p:spPr>
          <a:xfrm rot="-5400000">
            <a:off x="378325" y="2304000"/>
            <a:ext cx="4944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Data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68" name="Google Shape;368;p32"/>
          <p:cNvSpPr/>
          <p:nvPr/>
        </p:nvSpPr>
        <p:spPr>
          <a:xfrm rot="-5400000">
            <a:off x="273775" y="2961483"/>
            <a:ext cx="7035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Service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69" name="Google Shape;369;p32"/>
          <p:cNvSpPr/>
          <p:nvPr/>
        </p:nvSpPr>
        <p:spPr>
          <a:xfrm rot="-5400000">
            <a:off x="165025" y="3830900"/>
            <a:ext cx="9210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Use Case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70" name="Google Shape;370;p32"/>
          <p:cNvSpPr/>
          <p:nvPr/>
        </p:nvSpPr>
        <p:spPr>
          <a:xfrm>
            <a:off x="1250150" y="3174575"/>
            <a:ext cx="16377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Product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71" name="Google Shape;371;p32"/>
          <p:cNvSpPr/>
          <p:nvPr/>
        </p:nvSpPr>
        <p:spPr>
          <a:xfrm>
            <a:off x="2663450" y="2793575"/>
            <a:ext cx="15201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Media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3563400" y="3116550"/>
            <a:ext cx="18654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Sales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73" name="Google Shape;373;p32"/>
          <p:cNvSpPr/>
          <p:nvPr/>
        </p:nvSpPr>
        <p:spPr>
          <a:xfrm>
            <a:off x="7023825" y="2793575"/>
            <a:ext cx="14106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Customer care/success</a:t>
            </a:r>
            <a:endParaRPr sz="700" i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74" name="Google Shape;374;p32"/>
          <p:cNvSpPr/>
          <p:nvPr/>
        </p:nvSpPr>
        <p:spPr>
          <a:xfrm>
            <a:off x="5637475" y="3120050"/>
            <a:ext cx="19233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CRM</a:t>
            </a:r>
            <a:endParaRPr sz="700" i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75" name="Google Shape;375;p32"/>
          <p:cNvSpPr/>
          <p:nvPr/>
        </p:nvSpPr>
        <p:spPr>
          <a:xfrm>
            <a:off x="1531675" y="4025800"/>
            <a:ext cx="13323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Traffic analysis and product optimisation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76" name="Google Shape;376;p32"/>
          <p:cNvSpPr/>
          <p:nvPr/>
        </p:nvSpPr>
        <p:spPr>
          <a:xfrm>
            <a:off x="7018075" y="3568600"/>
            <a:ext cx="14688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Customers satisfaction monitoring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77" name="Google Shape;377;p32"/>
          <p:cNvSpPr/>
          <p:nvPr/>
        </p:nvSpPr>
        <p:spPr>
          <a:xfrm>
            <a:off x="2827075" y="3568600"/>
            <a:ext cx="13353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Campaign optimisation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78" name="Google Shape;378;p32"/>
          <p:cNvSpPr/>
          <p:nvPr/>
        </p:nvSpPr>
        <p:spPr>
          <a:xfrm>
            <a:off x="3741475" y="4025800"/>
            <a:ext cx="14688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Lead funnel monitoring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79" name="Google Shape;379;p32"/>
          <p:cNvSpPr/>
          <p:nvPr/>
        </p:nvSpPr>
        <p:spPr>
          <a:xfrm>
            <a:off x="5623700" y="4025800"/>
            <a:ext cx="15201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Customers base animation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80" name="Google Shape;380;p32"/>
          <p:cNvSpPr/>
          <p:nvPr/>
        </p:nvSpPr>
        <p:spPr>
          <a:xfrm>
            <a:off x="1291850" y="2793575"/>
            <a:ext cx="13323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IT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81" name="Google Shape;381;p32"/>
          <p:cNvSpPr/>
          <p:nvPr/>
        </p:nvSpPr>
        <p:spPr>
          <a:xfrm rot="-5400000">
            <a:off x="-45575" y="1326851"/>
            <a:ext cx="13422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36A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Activity model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82" name="Google Shape;382;p32"/>
          <p:cNvSpPr/>
          <p:nvPr/>
        </p:nvSpPr>
        <p:spPr>
          <a:xfrm>
            <a:off x="871400" y="708875"/>
            <a:ext cx="8099400" cy="3847800"/>
          </a:xfrm>
          <a:prstGeom prst="roundRect">
            <a:avLst>
              <a:gd name="adj" fmla="val 2910"/>
            </a:avLst>
          </a:prstGeom>
          <a:solidFill>
            <a:srgbClr val="FFFFFF">
              <a:alpha val="7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3" name="Google Shape;383;p32"/>
          <p:cNvSpPr/>
          <p:nvPr/>
        </p:nvSpPr>
        <p:spPr>
          <a:xfrm>
            <a:off x="4277550" y="2793575"/>
            <a:ext cx="15816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Finance</a:t>
            </a:r>
            <a:endParaRPr sz="700" i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84" name="Google Shape;384;p32"/>
          <p:cNvSpPr/>
          <p:nvPr/>
        </p:nvSpPr>
        <p:spPr>
          <a:xfrm>
            <a:off x="4377450" y="3568600"/>
            <a:ext cx="13662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FInancial management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cxnSp>
        <p:nvCxnSpPr>
          <p:cNvPr id="385" name="Google Shape;385;p32"/>
          <p:cNvCxnSpPr>
            <a:stCxn id="386" idx="3"/>
            <a:endCxn id="387" idx="1"/>
          </p:cNvCxnSpPr>
          <p:nvPr/>
        </p:nvCxnSpPr>
        <p:spPr>
          <a:xfrm>
            <a:off x="5101175" y="2048170"/>
            <a:ext cx="895500" cy="6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88" name="Google Shape;388;p32"/>
          <p:cNvSpPr/>
          <p:nvPr/>
        </p:nvSpPr>
        <p:spPr>
          <a:xfrm>
            <a:off x="1655975" y="2354938"/>
            <a:ext cx="8574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 </a:t>
            </a: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USAGE COST 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sp>
        <p:nvSpPr>
          <p:cNvPr id="389" name="Google Shape;389;p32"/>
          <p:cNvSpPr/>
          <p:nvPr/>
        </p:nvSpPr>
        <p:spPr>
          <a:xfrm>
            <a:off x="1643637" y="1781073"/>
            <a:ext cx="8574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  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Product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90" name="Google Shape;390;p32"/>
          <p:cNvSpPr/>
          <p:nvPr/>
        </p:nvSpPr>
        <p:spPr>
          <a:xfrm>
            <a:off x="1710895" y="1109537"/>
            <a:ext cx="728700" cy="46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  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Tech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91" name="Google Shape;391;p32"/>
          <p:cNvSpPr/>
          <p:nvPr/>
        </p:nvSpPr>
        <p:spPr>
          <a:xfrm>
            <a:off x="1705055" y="795463"/>
            <a:ext cx="7287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DEV SALARY COST 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cxnSp>
        <p:nvCxnSpPr>
          <p:cNvPr id="392" name="Google Shape;392;p32"/>
          <p:cNvCxnSpPr>
            <a:stCxn id="390" idx="2"/>
            <a:endCxn id="389" idx="0"/>
          </p:cNvCxnSpPr>
          <p:nvPr/>
        </p:nvCxnSpPr>
        <p:spPr>
          <a:xfrm rot="5400000">
            <a:off x="1970245" y="1675937"/>
            <a:ext cx="207000" cy="3000"/>
          </a:xfrm>
          <a:prstGeom prst="bentConnector3">
            <a:avLst>
              <a:gd name="adj1" fmla="val 50033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32"/>
          <p:cNvCxnSpPr>
            <a:stCxn id="389" idx="3"/>
            <a:endCxn id="386" idx="1"/>
          </p:cNvCxnSpPr>
          <p:nvPr/>
        </p:nvCxnSpPr>
        <p:spPr>
          <a:xfrm rot="10800000" flipH="1">
            <a:off x="2501037" y="2048073"/>
            <a:ext cx="1898100" cy="12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4" name="Google Shape;394;p32"/>
          <p:cNvCxnSpPr>
            <a:stCxn id="395" idx="2"/>
            <a:endCxn id="386" idx="1"/>
          </p:cNvCxnSpPr>
          <p:nvPr/>
        </p:nvCxnSpPr>
        <p:spPr>
          <a:xfrm rot="-5400000" flipH="1">
            <a:off x="3722980" y="1372037"/>
            <a:ext cx="474300" cy="878100"/>
          </a:xfrm>
          <a:prstGeom prst="bentConnector2">
            <a:avLst/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6" name="Google Shape;396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13347" y="1789123"/>
            <a:ext cx="345600" cy="3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981945" y="1138320"/>
            <a:ext cx="261300" cy="2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2"/>
          <p:cNvSpPr/>
          <p:nvPr/>
        </p:nvSpPr>
        <p:spPr>
          <a:xfrm>
            <a:off x="5996741" y="1779970"/>
            <a:ext cx="5994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              </a:t>
            </a:r>
            <a:endParaRPr sz="12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Client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98" name="Google Shape;398;p32"/>
          <p:cNvSpPr/>
          <p:nvPr/>
        </p:nvSpPr>
        <p:spPr>
          <a:xfrm>
            <a:off x="5981375" y="2352869"/>
            <a:ext cx="6300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i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99" name="Google Shape;399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41232" y="1835775"/>
            <a:ext cx="310418" cy="2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2"/>
          <p:cNvSpPr/>
          <p:nvPr/>
        </p:nvSpPr>
        <p:spPr>
          <a:xfrm>
            <a:off x="7444463" y="1779975"/>
            <a:ext cx="8280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Customer support</a:t>
            </a:r>
            <a:endParaRPr sz="8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401" name="Google Shape;401;p32"/>
          <p:cNvSpPr/>
          <p:nvPr/>
        </p:nvSpPr>
        <p:spPr>
          <a:xfrm>
            <a:off x="7451150" y="2352250"/>
            <a:ext cx="8280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i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402" name="Google Shape;402;p3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28875" y="1795082"/>
            <a:ext cx="259200" cy="25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32"/>
          <p:cNvCxnSpPr>
            <a:stCxn id="387" idx="3"/>
            <a:endCxn id="400" idx="1"/>
          </p:cNvCxnSpPr>
          <p:nvPr/>
        </p:nvCxnSpPr>
        <p:spPr>
          <a:xfrm>
            <a:off x="6596141" y="2048170"/>
            <a:ext cx="848400" cy="6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04" name="Google Shape;404;p32"/>
          <p:cNvSpPr/>
          <p:nvPr/>
        </p:nvSpPr>
        <p:spPr>
          <a:xfrm>
            <a:off x="5988655" y="1109537"/>
            <a:ext cx="615600" cy="46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Mail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405" name="Google Shape;405;p32"/>
          <p:cNvSpPr/>
          <p:nvPr/>
        </p:nvSpPr>
        <p:spPr>
          <a:xfrm>
            <a:off x="5988650" y="795463"/>
            <a:ext cx="6156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MARKETING COST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pic>
        <p:nvPicPr>
          <p:cNvPr id="406" name="Google Shape;406;p3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165400" y="1133649"/>
            <a:ext cx="282600" cy="252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32"/>
          <p:cNvCxnSpPr>
            <a:stCxn id="404" idx="2"/>
            <a:endCxn id="387" idx="0"/>
          </p:cNvCxnSpPr>
          <p:nvPr/>
        </p:nvCxnSpPr>
        <p:spPr>
          <a:xfrm rot="-5400000" flipH="1">
            <a:off x="6193705" y="1676687"/>
            <a:ext cx="206100" cy="600"/>
          </a:xfrm>
          <a:prstGeom prst="bentConnector3">
            <a:avLst>
              <a:gd name="adj1" fmla="val 49984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08" name="Google Shape;408;p32"/>
          <p:cNvCxnSpPr>
            <a:stCxn id="409" idx="2"/>
            <a:endCxn id="386" idx="0"/>
          </p:cNvCxnSpPr>
          <p:nvPr/>
        </p:nvCxnSpPr>
        <p:spPr>
          <a:xfrm rot="-5400000" flipH="1">
            <a:off x="4647693" y="1676687"/>
            <a:ext cx="206100" cy="600"/>
          </a:xfrm>
          <a:prstGeom prst="bentConnector3">
            <a:avLst>
              <a:gd name="adj1" fmla="val 49984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10" name="Google Shape;410;p3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390421" y="1148363"/>
            <a:ext cx="261300" cy="26132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2"/>
          <p:cNvSpPr/>
          <p:nvPr/>
        </p:nvSpPr>
        <p:spPr>
          <a:xfrm>
            <a:off x="3213280" y="1109537"/>
            <a:ext cx="615600" cy="46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Ads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411" name="Google Shape;411;p32"/>
          <p:cNvSpPr/>
          <p:nvPr/>
        </p:nvSpPr>
        <p:spPr>
          <a:xfrm>
            <a:off x="3213275" y="795463"/>
            <a:ext cx="6156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fr-FR" sz="9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ADS COST</a:t>
            </a:r>
            <a:endParaRPr lang="fr-FR" sz="9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sp>
        <p:nvSpPr>
          <p:cNvPr id="409" name="Google Shape;409;p32"/>
          <p:cNvSpPr/>
          <p:nvPr/>
        </p:nvSpPr>
        <p:spPr>
          <a:xfrm>
            <a:off x="4350843" y="1109537"/>
            <a:ext cx="799200" cy="46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  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Payment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412" name="Google Shape;412;p32"/>
          <p:cNvSpPr/>
          <p:nvPr/>
        </p:nvSpPr>
        <p:spPr>
          <a:xfrm>
            <a:off x="4343854" y="795463"/>
            <a:ext cx="7992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REVENUE 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pic>
        <p:nvPicPr>
          <p:cNvPr id="413" name="Google Shape;413;p3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669525" y="1168050"/>
            <a:ext cx="248100" cy="221972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/>
          <p:cNvSpPr/>
          <p:nvPr/>
        </p:nvSpPr>
        <p:spPr>
          <a:xfrm>
            <a:off x="4399175" y="1779970"/>
            <a:ext cx="7020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              </a:t>
            </a:r>
            <a:endParaRPr sz="12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Sales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414" name="Google Shape;414;p32"/>
          <p:cNvSpPr/>
          <p:nvPr/>
        </p:nvSpPr>
        <p:spPr>
          <a:xfrm>
            <a:off x="4381175" y="2352869"/>
            <a:ext cx="7380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COG / cost of good sold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pic>
        <p:nvPicPr>
          <p:cNvPr id="415" name="Google Shape;415;p3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4616242" y="1866072"/>
            <a:ext cx="248100" cy="21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2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4823148" y="1839666"/>
            <a:ext cx="146800" cy="1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A06969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3548</Words>
  <Application>WPS Presentation</Application>
  <PresentationFormat/>
  <Paragraphs>373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SimSun</vt:lpstr>
      <vt:lpstr>Wingdings</vt:lpstr>
      <vt:lpstr>Arial</vt:lpstr>
      <vt:lpstr>Inter</vt:lpstr>
      <vt:lpstr>Inter Black</vt:lpstr>
      <vt:lpstr>Inter SemiBold</vt:lpstr>
      <vt:lpstr>Inter Light</vt:lpstr>
      <vt:lpstr>Microsoft YaHei</vt:lpstr>
      <vt:lpstr>Arial Unicode MS</vt:lpstr>
      <vt:lpstr>Simple Light</vt:lpstr>
      <vt:lpstr>Simple Light</vt:lpstr>
      <vt:lpstr>Finance KPIs - data sources</vt:lpstr>
      <vt:lpstr>on the slides. </vt:lpstr>
      <vt:lpstr>Finance</vt:lpstr>
      <vt:lpstr>PowerPoint 演示文稿</vt:lpstr>
      <vt:lpstr>PowerPoint 演示文稿</vt:lpstr>
      <vt:lpstr>Finance</vt:lpstr>
      <vt:lpstr>E-commerce Model</vt:lpstr>
      <vt:lpstr>Industry Model</vt:lpstr>
      <vt:lpstr>SaaS Model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Finance KPIs - data sources</dc:title>
  <dc:creator/>
  <cp:lastModifiedBy>khali</cp:lastModifiedBy>
  <cp:revision>5</cp:revision>
  <dcterms:created xsi:type="dcterms:W3CDTF">2024-05-30T18:18:00Z</dcterms:created>
  <dcterms:modified xsi:type="dcterms:W3CDTF">2024-05-30T22:29:43Z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729A36C849E64F2887F9EA20C4A1131A_12</vt:lpwstr>
  </property>
  <property fmtid="{D5CDD505-2E9C-101B-9397-08002B2CF9AE}" pid="3" name="KSOProductBuildVer">
    <vt:lpwstr>1033-12.2.0.16909</vt:lpwstr>
  </property>
</Properties>
</file>